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71" r:id="rId6"/>
    <p:sldId id="256" r:id="rId7"/>
    <p:sldId id="264" r:id="rId8"/>
    <p:sldId id="265" r:id="rId9"/>
    <p:sldId id="257" r:id="rId10"/>
    <p:sldId id="258" r:id="rId11"/>
    <p:sldId id="259" r:id="rId12"/>
    <p:sldId id="260" r:id="rId13"/>
    <p:sldId id="261" r:id="rId14"/>
    <p:sldId id="269" r:id="rId15"/>
    <p:sldId id="262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1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4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2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6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9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0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5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3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9EF561-EFD0-479D-A1BA-E0EA6BACBD8E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A76D-D263-4A09-B075-394E6161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68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3852-6806-9E99-2B94-058B8B62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3668"/>
            <a:ext cx="9404723" cy="1400530"/>
          </a:xfrm>
        </p:spPr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A2F0-9AFA-F095-BB0A-C54614C6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52843"/>
            <a:ext cx="10764839" cy="48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this project, I play the role of fleet manager for ANT, a freight trucking corporation.</a:t>
            </a:r>
          </a:p>
          <a:p>
            <a:pPr algn="l"/>
            <a:r>
              <a:rPr lang="en-US" sz="2400" dirty="0"/>
              <a:t>Accidents caused by large trucks are devastating, causing severe property damage and potentially loss of life. Moreover, from a business perspective, accidents cause significant revenue loss.</a:t>
            </a:r>
          </a:p>
          <a:p>
            <a:pPr algn="l"/>
            <a:r>
              <a:rPr lang="en-US" sz="2400" dirty="0"/>
              <a:t>The project objective is to identify risk factors that lead to major trucking accidents in order to mitigate them as much as possible.</a:t>
            </a:r>
          </a:p>
          <a:p>
            <a:pPr algn="l"/>
            <a:r>
              <a:rPr lang="en-US" sz="2400" dirty="0"/>
              <a:t>Also considered is how profitable the trucks are, based on the different truck models.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4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4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9" name="Picture 5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" name="Rectangle 5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ectangle 5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2DEF7-55DD-1A2E-7D31-DB439116C43A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Top 5 Driver violations with respect to cities</a:t>
            </a:r>
          </a:p>
        </p:txBody>
      </p:sp>
      <p:sp>
        <p:nvSpPr>
          <p:cNvPr id="7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Freeform: Shape 6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6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DriverViolations">
            <a:hlinkClick r:id="" action="ppaction://media"/>
            <a:extLst>
              <a:ext uri="{FF2B5EF4-FFF2-40B4-BE49-F238E27FC236}">
                <a16:creationId xmlns:a16="http://schemas.microsoft.com/office/drawing/2014/main" id="{D7BB87A4-E2FF-2D9E-AED7-BD55CB0D9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50" y="158750"/>
            <a:ext cx="7368431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3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ADD1-0405-2BE8-EDB3-6AA7B418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0" y="138675"/>
            <a:ext cx="9404723" cy="1033182"/>
          </a:xfrm>
        </p:spPr>
        <p:txBody>
          <a:bodyPr/>
          <a:lstStyle/>
          <a:p>
            <a:r>
              <a:rPr lang="en-US" dirty="0"/>
              <a:t>Other observations: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DE026-60AE-7749-FC6D-44B899BF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0" y="907398"/>
            <a:ext cx="6235860" cy="3952874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DE48700-46EC-C363-2BAC-F9C8F87DE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897873"/>
            <a:ext cx="5743575" cy="39623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803508-601B-66CC-B61E-E16C37542A37}"/>
              </a:ext>
            </a:extLst>
          </p:cNvPr>
          <p:cNvSpPr txBox="1"/>
          <p:nvPr/>
        </p:nvSpPr>
        <p:spPr>
          <a:xfrm>
            <a:off x="6315075" y="4869797"/>
            <a:ext cx="58769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of gas per mile with respect to truck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gas prices for the period between January 2009 and June 2013 were used to calculate the cost of gas per mile.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was done to understand the difference in cost of gas per mile with respect to the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42BD7-A39B-4193-68A9-19FE6964F99F}"/>
              </a:ext>
            </a:extLst>
          </p:cNvPr>
          <p:cNvSpPr txBox="1"/>
          <p:nvPr/>
        </p:nvSpPr>
        <p:spPr>
          <a:xfrm>
            <a:off x="260190" y="4996793"/>
            <a:ext cx="5160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visual shows the number of drivers with respect to the truck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helps to understand which truck models are used by highest number of drivers. </a:t>
            </a:r>
          </a:p>
        </p:txBody>
      </p:sp>
    </p:spTree>
    <p:extLst>
      <p:ext uri="{BB962C8B-B14F-4D97-AF65-F5344CB8AC3E}">
        <p14:creationId xmlns:p14="http://schemas.microsoft.com/office/powerpoint/2010/main" val="337165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79560-C46C-E9BA-268A-E7ECBE86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51237"/>
            <a:ext cx="8621486" cy="5303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97663-F9C0-DE32-2685-06C85B0B37E4}"/>
              </a:ext>
            </a:extLst>
          </p:cNvPr>
          <p:cNvSpPr txBox="1"/>
          <p:nvPr/>
        </p:nvSpPr>
        <p:spPr>
          <a:xfrm>
            <a:off x="3024090" y="5532082"/>
            <a:ext cx="539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truck models based on various truck violations</a:t>
            </a:r>
          </a:p>
        </p:txBody>
      </p:sp>
    </p:spTree>
    <p:extLst>
      <p:ext uri="{BB962C8B-B14F-4D97-AF65-F5344CB8AC3E}">
        <p14:creationId xmlns:p14="http://schemas.microsoft.com/office/powerpoint/2010/main" val="52990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E62E862-2DA6-F863-4348-B8ACB3D12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386088"/>
            <a:ext cx="11591925" cy="61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B096-E2F4-F591-E566-7CC4E00C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050262"/>
          </a:xfrm>
        </p:spPr>
        <p:txBody>
          <a:bodyPr/>
          <a:lstStyle/>
          <a:p>
            <a:r>
              <a:rPr lang="en-US" dirty="0"/>
              <a:t>Insights to Mitigate Truck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8EF91-7C64-172D-3B13-70AA8CB1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Drivers with risk factors near the threshold risk factor of 7 should be issued warnings, while drivers with low risk factors (&lt;4) should be rewarded on monthly basis to incentivize good driving</a:t>
            </a:r>
          </a:p>
          <a:p>
            <a:r>
              <a:rPr lang="en-US" dirty="0"/>
              <a:t>Drivers at or exceeding the threshold risk factor of 7 should be considered for termination to minimize trucking accidents</a:t>
            </a:r>
          </a:p>
          <a:p>
            <a:r>
              <a:rPr lang="en-US" dirty="0"/>
              <a:t>To minimize gas expenditures, it is recommended to use trucks with higher fuel efficiency.</a:t>
            </a:r>
          </a:p>
          <a:p>
            <a:r>
              <a:rPr lang="en-US" dirty="0"/>
              <a:t>It was found that Crane(2) and Volvo(9) models are the most fuel-efficient models and yet their count was found low. So, it is suggested to increase drivers with these more efficient truck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7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1C3A-2F1C-5DD0-F480-1E28F1D0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B81E-B4F4-D738-4FD1-D80CE0E55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slide will show a visual overview of the technical steps taken for this project.</a:t>
            </a:r>
          </a:p>
          <a:p>
            <a:r>
              <a:rPr lang="en-US" dirty="0"/>
              <a:t>This project required importing trucking-related csv files from our local system into </a:t>
            </a:r>
            <a:r>
              <a:rPr lang="en-US" dirty="0" err="1"/>
              <a:t>Vmware</a:t>
            </a:r>
            <a:r>
              <a:rPr lang="en-US" dirty="0"/>
              <a:t>, which housed the Hadoop ecosystem tools used.</a:t>
            </a:r>
          </a:p>
          <a:p>
            <a:r>
              <a:rPr lang="en-US" dirty="0"/>
              <a:t>Within Hadoop, HDFS, Hive, and Impala were used to transform the project data and export to Tableau.</a:t>
            </a:r>
          </a:p>
          <a:p>
            <a:r>
              <a:rPr lang="en-US" dirty="0"/>
              <a:t>Within Tableau, visual charts and graphs were created to summarize the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5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9BDB4-6870-216A-256B-B3F4D97AB886}"/>
              </a:ext>
            </a:extLst>
          </p:cNvPr>
          <p:cNvSpPr txBox="1"/>
          <p:nvPr/>
        </p:nvSpPr>
        <p:spPr>
          <a:xfrm>
            <a:off x="143063" y="2443130"/>
            <a:ext cx="29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the files from local system to </a:t>
            </a:r>
            <a:r>
              <a:rPr lang="en-US" dirty="0" err="1"/>
              <a:t>Vmware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AB1252-6530-6A39-E65C-038A174BAF50}"/>
              </a:ext>
            </a:extLst>
          </p:cNvPr>
          <p:cNvCxnSpPr>
            <a:cxnSpLocks/>
          </p:cNvCxnSpPr>
          <p:nvPr/>
        </p:nvCxnSpPr>
        <p:spPr>
          <a:xfrm>
            <a:off x="3063919" y="2757420"/>
            <a:ext cx="740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CD12F-B611-8808-BE45-A80994BCC956}"/>
              </a:ext>
            </a:extLst>
          </p:cNvPr>
          <p:cNvSpPr txBox="1"/>
          <p:nvPr/>
        </p:nvSpPr>
        <p:spPr>
          <a:xfrm>
            <a:off x="3881583" y="2420070"/>
            <a:ext cx="222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the files from </a:t>
            </a:r>
            <a:r>
              <a:rPr lang="en-US" dirty="0" err="1"/>
              <a:t>Vmware</a:t>
            </a:r>
            <a:r>
              <a:rPr lang="en-US" dirty="0"/>
              <a:t> to HDFS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8FB00-015D-562E-C677-3E85CA436541}"/>
              </a:ext>
            </a:extLst>
          </p:cNvPr>
          <p:cNvCxnSpPr>
            <a:cxnSpLocks/>
          </p:cNvCxnSpPr>
          <p:nvPr/>
        </p:nvCxnSpPr>
        <p:spPr>
          <a:xfrm flipV="1">
            <a:off x="6242022" y="2743235"/>
            <a:ext cx="1250731" cy="7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3FF95B-F7C3-FB8D-ED07-78E6D2381C87}"/>
              </a:ext>
            </a:extLst>
          </p:cNvPr>
          <p:cNvSpPr txBox="1"/>
          <p:nvPr/>
        </p:nvSpPr>
        <p:spPr>
          <a:xfrm>
            <a:off x="7652551" y="2427146"/>
            <a:ext cx="36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the tables and inserting the data in the Hive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D819E1-6C55-87A8-1153-39DE0D27A14D}"/>
              </a:ext>
            </a:extLst>
          </p:cNvPr>
          <p:cNvCxnSpPr>
            <a:cxnSpLocks/>
          </p:cNvCxnSpPr>
          <p:nvPr/>
        </p:nvCxnSpPr>
        <p:spPr>
          <a:xfrm>
            <a:off x="11575727" y="2757420"/>
            <a:ext cx="0" cy="1799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D2C54B-0A14-E4DC-DD5B-3E74EE62FC20}"/>
              </a:ext>
            </a:extLst>
          </p:cNvPr>
          <p:cNvSpPr txBox="1"/>
          <p:nvPr/>
        </p:nvSpPr>
        <p:spPr>
          <a:xfrm>
            <a:off x="8247354" y="4563990"/>
            <a:ext cx="3754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Importing the tables to the Tableau using the Impala ODBC driver</a:t>
            </a:r>
          </a:p>
        </p:txBody>
      </p:sp>
      <p:pic>
        <p:nvPicPr>
          <p:cNvPr id="1028" name="Picture 4" descr="Computer Network Icon #19017 - Free Icons Library">
            <a:extLst>
              <a:ext uri="{FF2B5EF4-FFF2-40B4-BE49-F238E27FC236}">
                <a16:creationId xmlns:a16="http://schemas.microsoft.com/office/drawing/2014/main" id="{2C97377B-A46D-BCFA-3FBA-2DB0429D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8" y="3429000"/>
            <a:ext cx="899927" cy="89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m Icon #398908 - Free Icons Library">
            <a:extLst>
              <a:ext uri="{FF2B5EF4-FFF2-40B4-BE49-F238E27FC236}">
                <a16:creationId xmlns:a16="http://schemas.microsoft.com/office/drawing/2014/main" id="{BF8FA22A-10C9-EF08-16F6-AB8DF0BA0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30" y="3390223"/>
            <a:ext cx="977479" cy="9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666063-5613-A443-66CC-7242859BDDE3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132885" y="3878963"/>
            <a:ext cx="875545" cy="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2" name="Picture 8" descr="Vm Icon #398908 - Free Icons Library">
            <a:extLst>
              <a:ext uri="{FF2B5EF4-FFF2-40B4-BE49-F238E27FC236}">
                <a16:creationId xmlns:a16="http://schemas.microsoft.com/office/drawing/2014/main" id="{1419620E-83A2-5491-146B-A5BC500B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83" y="3429000"/>
            <a:ext cx="977479" cy="9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FS vs. Cloud Storage: Pros, cons and migration tips | Google Cloud Blog">
            <a:extLst>
              <a:ext uri="{FF2B5EF4-FFF2-40B4-BE49-F238E27FC236}">
                <a16:creationId xmlns:a16="http://schemas.microsoft.com/office/drawing/2014/main" id="{C73C9A79-9D74-AD3B-4775-45EF5442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75" y="3390223"/>
            <a:ext cx="1060333" cy="106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5B363C-D362-26EE-454C-0AB25DA28836}"/>
              </a:ext>
            </a:extLst>
          </p:cNvPr>
          <p:cNvCxnSpPr>
            <a:cxnSpLocks/>
            <a:stCxn id="1032" idx="3"/>
            <a:endCxn id="1034" idx="1"/>
          </p:cNvCxnSpPr>
          <p:nvPr/>
        </p:nvCxnSpPr>
        <p:spPr>
          <a:xfrm>
            <a:off x="4933362" y="3917740"/>
            <a:ext cx="950613" cy="26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FB50DD-2930-F58B-7136-E6345B26407C}"/>
              </a:ext>
            </a:extLst>
          </p:cNvPr>
          <p:cNvCxnSpPr>
            <a:stCxn id="10" idx="3"/>
          </p:cNvCxnSpPr>
          <p:nvPr/>
        </p:nvCxnSpPr>
        <p:spPr>
          <a:xfrm flipV="1">
            <a:off x="11283517" y="2750311"/>
            <a:ext cx="29221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Tableau Training | University Of Cincinnati">
            <a:extLst>
              <a:ext uri="{FF2B5EF4-FFF2-40B4-BE49-F238E27FC236}">
                <a16:creationId xmlns:a16="http://schemas.microsoft.com/office/drawing/2014/main" id="{DFD4E4A6-4840-1AD9-3250-E7220B01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18" y="5230294"/>
            <a:ext cx="1179103" cy="11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BC4497-5064-FD88-5303-7BE752DA9C52}"/>
              </a:ext>
            </a:extLst>
          </p:cNvPr>
          <p:cNvCxnSpPr>
            <a:endCxn id="1038" idx="1"/>
          </p:cNvCxnSpPr>
          <p:nvPr/>
        </p:nvCxnSpPr>
        <p:spPr>
          <a:xfrm>
            <a:off x="9577235" y="5806860"/>
            <a:ext cx="850083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Picture 12" descr="Types of Tables in Apache Hive | Apache Hive Tables">
            <a:extLst>
              <a:ext uri="{FF2B5EF4-FFF2-40B4-BE49-F238E27FC236}">
                <a16:creationId xmlns:a16="http://schemas.microsoft.com/office/drawing/2014/main" id="{FE8DCA22-198F-964C-BE7D-93970B55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31" y="3154418"/>
            <a:ext cx="1060333" cy="9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conExperience » V-Collection » Data Table Icon">
            <a:extLst>
              <a:ext uri="{FF2B5EF4-FFF2-40B4-BE49-F238E27FC236}">
                <a16:creationId xmlns:a16="http://schemas.microsoft.com/office/drawing/2014/main" id="{7F84741A-8D5E-EC41-207C-F36E2A0F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771" y="3141915"/>
            <a:ext cx="1018905" cy="101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FB342AC-9E5F-9920-6D0D-1351E927EC07}"/>
              </a:ext>
            </a:extLst>
          </p:cNvPr>
          <p:cNvCxnSpPr/>
          <p:nvPr/>
        </p:nvCxnSpPr>
        <p:spPr>
          <a:xfrm flipH="1">
            <a:off x="6867387" y="4887155"/>
            <a:ext cx="1273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8506529-85F8-B913-09B8-41B9AAEED7B8}"/>
              </a:ext>
            </a:extLst>
          </p:cNvPr>
          <p:cNvSpPr txBox="1"/>
          <p:nvPr/>
        </p:nvSpPr>
        <p:spPr>
          <a:xfrm>
            <a:off x="3544641" y="4583963"/>
            <a:ext cx="355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the visualizations and retrieving the insights</a:t>
            </a:r>
          </a:p>
        </p:txBody>
      </p:sp>
      <p:pic>
        <p:nvPicPr>
          <p:cNvPr id="1042" name="Picture 18" descr="Data analytics, data visualization, location analysis, predictive analytics  icon icon - Download on Iconfinder">
            <a:extLst>
              <a:ext uri="{FF2B5EF4-FFF2-40B4-BE49-F238E27FC236}">
                <a16:creationId xmlns:a16="http://schemas.microsoft.com/office/drawing/2014/main" id="{E56CDB8F-1954-040E-FAFB-D238B5F6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73" y="5330381"/>
            <a:ext cx="1153131" cy="11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F3C5153-CDAE-A03B-10F3-C8AFFC7A0309}"/>
              </a:ext>
            </a:extLst>
          </p:cNvPr>
          <p:cNvSpPr txBox="1"/>
          <p:nvPr/>
        </p:nvSpPr>
        <p:spPr>
          <a:xfrm>
            <a:off x="3499545" y="619465"/>
            <a:ext cx="430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Visual Overview</a:t>
            </a:r>
          </a:p>
        </p:txBody>
      </p:sp>
      <p:pic>
        <p:nvPicPr>
          <p:cNvPr id="1026" name="Picture 2" descr="Impala ODBC and JDBC Drivers with SQL connector | Simba - Magnitude">
            <a:extLst>
              <a:ext uri="{FF2B5EF4-FFF2-40B4-BE49-F238E27FC236}">
                <a16:creationId xmlns:a16="http://schemas.microsoft.com/office/drawing/2014/main" id="{F8B1800C-335C-6B6E-6612-B1198F40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23" y="5198449"/>
            <a:ext cx="1756759" cy="140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ork Yalu - Reviews | Facebook">
            <a:extLst>
              <a:ext uri="{FF2B5EF4-FFF2-40B4-BE49-F238E27FC236}">
                <a16:creationId xmlns:a16="http://schemas.microsoft.com/office/drawing/2014/main" id="{523C435E-3FEA-991E-7869-3953BF09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125" y="3325930"/>
            <a:ext cx="691396" cy="9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9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2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2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4" name="Picture 3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3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BA47FCC-D1DC-404F-91A9-6519B3E7D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90487"/>
            <a:ext cx="111823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safeDriving">
            <a:hlinkClick r:id="" action="ppaction://media"/>
            <a:extLst>
              <a:ext uri="{FF2B5EF4-FFF2-40B4-BE49-F238E27FC236}">
                <a16:creationId xmlns:a16="http://schemas.microsoft.com/office/drawing/2014/main" id="{9136C723-6B36-A0DA-6381-22FDFFA8A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866DBD-48ED-C944-E11B-0623D125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26531"/>
            <a:ext cx="11253787" cy="5574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E98BE-BD3B-C664-DE93-A6D155D29C65}"/>
              </a:ext>
            </a:extLst>
          </p:cNvPr>
          <p:cNvSpPr txBox="1"/>
          <p:nvPr/>
        </p:nvSpPr>
        <p:spPr>
          <a:xfrm>
            <a:off x="2281237" y="457199"/>
            <a:ext cx="69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LOCATIONS WITH HIGHEST  NUMBER OF VIOLATIONS</a:t>
            </a:r>
          </a:p>
        </p:txBody>
      </p:sp>
    </p:spTree>
    <p:extLst>
      <p:ext uri="{BB962C8B-B14F-4D97-AF65-F5344CB8AC3E}">
        <p14:creationId xmlns:p14="http://schemas.microsoft.com/office/powerpoint/2010/main" val="419430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41C3268-9854-A52E-1973-F21B455E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6" y="107156"/>
            <a:ext cx="5281863" cy="664368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1DE569B-C69C-23E3-D6B9-CB231D69B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07156"/>
            <a:ext cx="6353175" cy="66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FE581A7-0164-EB1F-3825-623654AE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3" y="33338"/>
            <a:ext cx="8756872" cy="67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2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141C085-496E-426D-A873-77E40E68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1297AFC7-4D83-9B51-E6DE-F03C71A1E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25" y="643467"/>
            <a:ext cx="4052950" cy="5571066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5902D784-1F8A-FEC3-4546-15C9F3CAA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40" y="643467"/>
            <a:ext cx="5291667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2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A7DA16BD95CD4D8BEB45ADBA37AEB4" ma:contentTypeVersion="13" ma:contentTypeDescription="Create a new document." ma:contentTypeScope="" ma:versionID="c332ef6d02703e3d221b018f4fb71409">
  <xsd:schema xmlns:xsd="http://www.w3.org/2001/XMLSchema" xmlns:xs="http://www.w3.org/2001/XMLSchema" xmlns:p="http://schemas.microsoft.com/office/2006/metadata/properties" xmlns:ns3="b2aa3592-9cfb-4813-8166-0a8b4143c4d4" xmlns:ns4="3dc3084c-ca11-4e6e-b517-7cb63c8b34fb" targetNamespace="http://schemas.microsoft.com/office/2006/metadata/properties" ma:root="true" ma:fieldsID="a7a3c33d0d52b1712b3d779f9a49dd6a" ns3:_="" ns4:_="">
    <xsd:import namespace="b2aa3592-9cfb-4813-8166-0a8b4143c4d4"/>
    <xsd:import namespace="3dc3084c-ca11-4e6e-b517-7cb63c8b34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a3592-9cfb-4813-8166-0a8b4143c4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084c-ca11-4e6e-b517-7cb63c8b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13C55-8957-46AA-9A5D-846506EC94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ECAFF3-4403-41E6-ABD3-76251F323F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aa3592-9cfb-4813-8166-0a8b4143c4d4"/>
    <ds:schemaRef ds:uri="3dc3084c-ca11-4e6e-b517-7cb63c8b34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34AEE1-28A6-45C6-B7A0-01F4F92DEA5D}">
  <ds:schemaRefs>
    <ds:schemaRef ds:uri="3dc3084c-ca11-4e6e-b517-7cb63c8b34fb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b2aa3592-9cfb-4813-8166-0a8b4143c4d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276</TotalTime>
  <Words>440</Words>
  <Application>Microsoft Macintosh PowerPoint</Application>
  <PresentationFormat>Widescreen</PresentationFormat>
  <Paragraphs>30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PROBLEM STATEMENT  </vt:lpstr>
      <vt:lpstr>Project 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observations:</vt:lpstr>
      <vt:lpstr>PowerPoint Presentation</vt:lpstr>
      <vt:lpstr>PowerPoint Presentation</vt:lpstr>
      <vt:lpstr>Insights to Mitigate Truck Accidents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Prerna</dc:creator>
  <cp:lastModifiedBy>Nava, Victor</cp:lastModifiedBy>
  <cp:revision>17</cp:revision>
  <dcterms:created xsi:type="dcterms:W3CDTF">2022-07-26T19:16:24Z</dcterms:created>
  <dcterms:modified xsi:type="dcterms:W3CDTF">2023-12-20T16:33:37Z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0x01010063A7DA16BD95CD4D8BEB45ADBA37AEB4</vt:lpwstr>
  </property>
</Properties>
</file>